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86" r:id="rId3"/>
    <p:sldId id="257" r:id="rId4"/>
    <p:sldId id="258" r:id="rId5"/>
    <p:sldId id="260" r:id="rId6"/>
    <p:sldId id="259" r:id="rId7"/>
    <p:sldId id="261" r:id="rId8"/>
    <p:sldId id="262" r:id="rId9"/>
    <p:sldId id="268" r:id="rId10"/>
    <p:sldId id="263" r:id="rId11"/>
    <p:sldId id="269" r:id="rId12"/>
    <p:sldId id="264" r:id="rId13"/>
    <p:sldId id="265" r:id="rId14"/>
    <p:sldId id="266" r:id="rId15"/>
    <p:sldId id="267" r:id="rId16"/>
    <p:sldId id="276" r:id="rId17"/>
    <p:sldId id="270" r:id="rId18"/>
    <p:sldId id="277" r:id="rId19"/>
    <p:sldId id="279" r:id="rId20"/>
    <p:sldId id="271" r:id="rId21"/>
    <p:sldId id="272" r:id="rId22"/>
    <p:sldId id="284" r:id="rId23"/>
    <p:sldId id="273" r:id="rId24"/>
    <p:sldId id="282" r:id="rId25"/>
    <p:sldId id="274" r:id="rId26"/>
    <p:sldId id="283" r:id="rId27"/>
    <p:sldId id="275" r:id="rId28"/>
    <p:sldId id="278" r:id="rId29"/>
    <p:sldId id="280" r:id="rId30"/>
    <p:sldId id="281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3498970-6CDF-481E-9C84-A19543FC3F6C}">
          <p14:sldIdLst>
            <p14:sldId id="256"/>
            <p14:sldId id="286"/>
            <p14:sldId id="257"/>
            <p14:sldId id="258"/>
            <p14:sldId id="260"/>
            <p14:sldId id="259"/>
            <p14:sldId id="261"/>
          </p14:sldIdLst>
        </p14:section>
        <p14:section name="Untitled Section" id="{DC4B645B-FEC9-46BD-A976-1D0E215B2EC4}">
          <p14:sldIdLst>
            <p14:sldId id="262"/>
            <p14:sldId id="268"/>
            <p14:sldId id="263"/>
            <p14:sldId id="269"/>
            <p14:sldId id="264"/>
            <p14:sldId id="265"/>
            <p14:sldId id="266"/>
            <p14:sldId id="267"/>
            <p14:sldId id="276"/>
            <p14:sldId id="270"/>
            <p14:sldId id="277"/>
            <p14:sldId id="279"/>
            <p14:sldId id="271"/>
            <p14:sldId id="272"/>
            <p14:sldId id="284"/>
            <p14:sldId id="273"/>
            <p14:sldId id="282"/>
            <p14:sldId id="274"/>
            <p14:sldId id="283"/>
            <p14:sldId id="275"/>
            <p14:sldId id="278"/>
            <p14:sldId id="280"/>
            <p14:sldId id="281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e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9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6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512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08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43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3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10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072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88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255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25-Jun-20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09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en.wikipedia.org/wiki/3D_computer_graphics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3">
            <a:extLst>
              <a:ext uri="{FF2B5EF4-FFF2-40B4-BE49-F238E27FC236}">
                <a16:creationId xmlns:a16="http://schemas.microsoft.com/office/drawing/2014/main" id="{68CB1C2B-C483-4CE7-B402-3BAB497CE5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2" b="14989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27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9BEC49-7DC3-4CAB-A55D-1F4B44FB0A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60033" y="1122363"/>
            <a:ext cx="7411927" cy="2807208"/>
          </a:xfrm>
        </p:spPr>
        <p:txBody>
          <a:bodyPr anchor="b">
            <a:normAutofit/>
          </a:bodyPr>
          <a:lstStyle/>
          <a:p>
            <a:r>
              <a:rPr lang="en-US" dirty="0"/>
              <a:t>Graphics: OpenGL 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72D9C-885E-4111-B0DE-548638C94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2878" y="5623240"/>
            <a:ext cx="4023360" cy="1208141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Luke Scicluna</a:t>
            </a:r>
          </a:p>
        </p:txBody>
      </p:sp>
    </p:spTree>
    <p:extLst>
      <p:ext uri="{BB962C8B-B14F-4D97-AF65-F5344CB8AC3E}">
        <p14:creationId xmlns:p14="http://schemas.microsoft.com/office/powerpoint/2010/main" val="214983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382AAB81-5699-4F93-9F4C-A38F211949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342067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43F7901D-E514-4595-B0C6-68E1C00A4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94CF30-D3AC-4A41-A6D9-5FA54B04B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A5CAD-F861-4D58-841E-6F79536AE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GLSurfaceView.Renderer</a:t>
            </a:r>
            <a:r>
              <a:rPr lang="en-US" dirty="0"/>
              <a:t> class controls what gets drawn on the </a:t>
            </a:r>
            <a:r>
              <a:rPr lang="en-US" dirty="0" err="1"/>
              <a:t>GLSurfaceView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are three methods in a renderer to figure out what and how to draw on a  </a:t>
            </a:r>
            <a:r>
              <a:rPr lang="en-US" dirty="0" err="1"/>
              <a:t>GLSurfaceView</a:t>
            </a:r>
            <a:r>
              <a:rPr lang="en-US" dirty="0"/>
              <a:t> :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/>
              <a:t>onSurfaceCreated</a:t>
            </a:r>
            <a:r>
              <a:rPr lang="en-US" dirty="0"/>
              <a:t>() - Called once to set up the view's OpenGL ES environment.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/>
              <a:t>onDrawFrame</a:t>
            </a:r>
            <a:r>
              <a:rPr lang="en-US" dirty="0"/>
              <a:t>()- Called for each redraw of the view.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 err="1"/>
              <a:t>onSurfaceChanged</a:t>
            </a:r>
            <a:r>
              <a:rPr lang="en-US" dirty="0"/>
              <a:t>()- Called if the geometry of the view changes, for example when the device's screen orientation changes.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03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9FF63CCE-8130-490C-8720-7CFABDA471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11D60EDD-0880-4A7F-955E-CA6AC2421A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EE1D9C-4FAA-4E44-8611-E3B8ED11F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Renderer Class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54486C-7CDC-45D5-B1ED-8D257BE8CE1D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551" t="34674" r="37768" b="21690"/>
          <a:stretch/>
        </p:blipFill>
        <p:spPr bwMode="auto">
          <a:xfrm>
            <a:off x="1180235" y="1895039"/>
            <a:ext cx="5313872" cy="37607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9025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05878E64-FED9-4F74-9344-C6A87D98C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7" name="Picture 6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D305C286-EADB-41B0-B93F-B7A0329AC7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CE0E63-4282-4FC7-A5BF-CCAFF884B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BB9AE-C14C-4C74-B725-8FFAC428B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Coordinates at&#10;vertices of a triangle">
            <a:extLst>
              <a:ext uri="{FF2B5EF4-FFF2-40B4-BE49-F238E27FC236}">
                <a16:creationId xmlns:a16="http://schemas.microsoft.com/office/drawing/2014/main" id="{9DDC3E39-E15A-4759-93C0-211BC5D47E1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517" y="2705071"/>
            <a:ext cx="6036530" cy="217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01F54B-DE75-4F3C-A9F3-5E6DFDC3258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410" y="2556637"/>
            <a:ext cx="4095115" cy="23215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034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12C3DC4B-30EE-4F03-84EC-56F812029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7" name="Picture 6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6744FC29-702F-4BA3-A2FC-C63AB6581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CC024C-A720-409F-A716-DEF52E638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Triangle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7BC3CF4-0556-4C7F-A56D-4117C8E7A7E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871" t="27305" r="38437" b="18112"/>
          <a:stretch/>
        </p:blipFill>
        <p:spPr bwMode="auto">
          <a:xfrm>
            <a:off x="1190586" y="1889449"/>
            <a:ext cx="5090574" cy="44180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5904F1-C821-46DE-AC27-0C4038DF3490}"/>
              </a:ext>
            </a:extLst>
          </p:cNvPr>
          <p:cNvPicPr/>
          <p:nvPr/>
        </p:nvPicPr>
        <p:blipFill rotWithShape="1">
          <a:blip r:embed="rId5"/>
          <a:srcRect l="27880" t="55728" r="53238" b="31291"/>
          <a:stretch/>
        </p:blipFill>
        <p:spPr bwMode="auto">
          <a:xfrm>
            <a:off x="6355803" y="1889449"/>
            <a:ext cx="3145654" cy="12160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412E7A-177D-493A-99FD-51FA1ECC57E9}"/>
              </a:ext>
            </a:extLst>
          </p:cNvPr>
          <p:cNvPicPr/>
          <p:nvPr/>
        </p:nvPicPr>
        <p:blipFill rotWithShape="1">
          <a:blip r:embed="rId6"/>
          <a:srcRect l="27528" t="22759" r="40650" b="48523"/>
          <a:stretch/>
        </p:blipFill>
        <p:spPr bwMode="auto">
          <a:xfrm>
            <a:off x="6355803" y="3257563"/>
            <a:ext cx="4941737" cy="2508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7865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89BD2ACB-AE27-4AEF-8ABC-2D5B6F0A54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B6C73BE2-1F05-4140-8430-3C84856D1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902EA3-6CCB-40CC-B3F8-AEED6E0DB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7C3A8-8769-4DC3-8CB0-0F18F9D6F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Vertex Shader - OpenGL ES graphics code for rendering the vertices of a shape.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Fragment Shader - OpenGL ES code for rendering the face of a shape with colors or textures.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Program - An OpenGL ES object that contains the shaders you want to use for drawing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dirty="0"/>
              <a:t>Shaders contain OpenGL Shading Language (GLSL) code that must be compiled prior to using then in the OpenGL ES environment.  </a:t>
            </a:r>
          </a:p>
        </p:txBody>
      </p:sp>
    </p:spTree>
    <p:extLst>
      <p:ext uri="{BB962C8B-B14F-4D97-AF65-F5344CB8AC3E}">
        <p14:creationId xmlns:p14="http://schemas.microsoft.com/office/powerpoint/2010/main" val="91230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0C5BEB6B-157D-42E4-9455-04E515FD5E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28E275D9-D9FC-4336-AD31-E08373663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CF8CCA-01EB-40E9-B066-5759933A3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 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55D2A9-11A8-4DD8-BFB6-25A683AB43B5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8117" t="17441" r="51425" b="48949"/>
          <a:stretch/>
        </p:blipFill>
        <p:spPr bwMode="auto">
          <a:xfrm>
            <a:off x="1193502" y="1890747"/>
            <a:ext cx="3741359" cy="34574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12932D-836C-4A4D-89DE-802D3028F2A6}"/>
              </a:ext>
            </a:extLst>
          </p:cNvPr>
          <p:cNvPicPr/>
          <p:nvPr/>
        </p:nvPicPr>
        <p:blipFill rotWithShape="1">
          <a:blip r:embed="rId5"/>
          <a:srcRect l="27894" t="19143" r="44207" b="58523"/>
          <a:stretch/>
        </p:blipFill>
        <p:spPr bwMode="auto">
          <a:xfrm>
            <a:off x="5023822" y="1890747"/>
            <a:ext cx="4465411" cy="20104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555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690584AA-4B55-4ED9-ADD2-3C1CB2E4AC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EF4A895C-F5B0-498E-ADB3-B447AAD7B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B5C8B2-BD20-4839-A605-7988F72B7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96121D-9C8D-4443-8423-1C35FF8B54C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885" t="29353" r="30846" b="21084"/>
          <a:stretch/>
        </p:blipFill>
        <p:spPr bwMode="auto">
          <a:xfrm>
            <a:off x="1187283" y="1902927"/>
            <a:ext cx="5567018" cy="37607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41569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DA09C23C-6162-46BD-8639-D5724D1320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53453914-ACFE-4E4F-9A64-59AAA4C82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9A8C47-4918-487B-AB8B-84D9E14A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the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50827-C1C4-4EFA-BD4A-C110EC214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draw() method sets the position and color values to the shape’s vertex shader and fragment shader, and then executes the drawing function.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Since drawing options can vary by shape, it's a good idea to have your shape classes contain their own drawing logic.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Drawing the object just requires a call to the draw() method from the </a:t>
            </a:r>
            <a:r>
              <a:rPr lang="en-US" dirty="0" err="1"/>
              <a:t>onDrawFrame</a:t>
            </a:r>
            <a:r>
              <a:rPr lang="en-US" dirty="0"/>
              <a:t>() method.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9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9D05048B-F1A8-493A-8B64-0C5F990ADC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FDB92D64-73B1-4789-B409-BA919013B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3A2E0E-D28C-4F89-97E9-A4FDDA415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Draw()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2C86A2-6DC7-4C44-9CFE-96BB69222E2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882" t="17441" r="30713" b="6408"/>
          <a:stretch/>
        </p:blipFill>
        <p:spPr bwMode="auto">
          <a:xfrm>
            <a:off x="1173456" y="1893595"/>
            <a:ext cx="4387589" cy="43672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B4DA31-9B64-4E99-837A-3B8BD1CE64E2}"/>
              </a:ext>
            </a:extLst>
          </p:cNvPr>
          <p:cNvPicPr/>
          <p:nvPr/>
        </p:nvPicPr>
        <p:blipFill rotWithShape="1">
          <a:blip r:embed="rId5"/>
          <a:srcRect l="27643" t="24674" r="53505" b="63624"/>
          <a:stretch/>
        </p:blipFill>
        <p:spPr bwMode="auto">
          <a:xfrm>
            <a:off x="5720080" y="1893595"/>
            <a:ext cx="2938728" cy="10261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3329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0D34370E-3EEF-4AE9-9A86-8550F1F623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1F26257B-F585-4897-A241-9B2E591C6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E99F69-2C22-4358-B820-D1B1837F0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E54A8-030A-4BAB-B9BB-608A583B5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368F7-D3AC-4616-9598-6D2769D18224}"/>
              </a:ext>
            </a:extLst>
          </p:cNvPr>
          <p:cNvPicPr/>
          <p:nvPr/>
        </p:nvPicPr>
        <p:blipFill rotWithShape="1">
          <a:blip r:embed="rId4"/>
          <a:srcRect l="27626" t="44455" r="39563" b="24479"/>
          <a:stretch/>
        </p:blipFill>
        <p:spPr bwMode="auto">
          <a:xfrm>
            <a:off x="3259777" y="2107552"/>
            <a:ext cx="5348035" cy="28479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D766C256-885D-4018-A619-E0AB507D3F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4"/>
          <a:stretch/>
        </p:blipFill>
        <p:spPr>
          <a:xfrm>
            <a:off x="4492089" y="866682"/>
            <a:ext cx="2858445" cy="533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7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1C78A8A4-97C3-4E89-8B85-D3D6A3EBF6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BFD05B1B-06D3-42EE-8B6A-FBD4BD384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5BF93E-2D78-46E5-81CF-05546557B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77C1-7843-4ABD-90CD-E4E9F0A1C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Versions of OpenGL 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Graphics Pipeline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Step-by-step coding example with further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155158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8E22E60F-08F3-4872-9C14-4A3F6C2264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F815FE6D-4068-4C60-8C8A-3E5CE0BA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4BBB04-07F8-45C7-B195-4E1F5277C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A4F76-AAEA-4A3C-93C7-917B3296C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uses a uniform coordinate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Assumes the screen to be a perfect square.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430C8D-1061-44C9-B0B0-7DE3E5F2F8D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032" y="3079376"/>
            <a:ext cx="6944061" cy="25952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9185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745D149F-6D13-4FF9-8B60-A7C19F6AFA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0D0BC931-613B-41C3-8960-22C1912BB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E3A9CB-6777-46FE-93B0-FA148567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 and Camera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E490B-3C80-4AC6-809B-FD1B5B760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700" dirty="0"/>
              <a:t>Projection and camera views display drawn objects in a way that resembles how physical objects are seen with our eyes.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700" dirty="0"/>
              <a:t>This is done with mathematical transformations of the drawn object coordinates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32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23ECDD4D-A792-42DC-9736-A28005DB23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CD7F6BE0-DAEE-4E8A-BBFB-812054119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6E95B0-3BF9-4F12-A6DC-E65D206F4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 and Camera View</a:t>
            </a:r>
          </a:p>
        </p:txBody>
      </p:sp>
      <p:pic>
        <p:nvPicPr>
          <p:cNvPr id="4" name="Picture 4" descr="Introduction to 3D Programming with Android - Perspective Projections ·  Obviam - Game Development Tutorials and Musings in Software Development">
            <a:extLst>
              <a:ext uri="{FF2B5EF4-FFF2-40B4-BE49-F238E27FC236}">
                <a16:creationId xmlns:a16="http://schemas.microsoft.com/office/drawing/2014/main" id="{5E48356F-1A01-47C3-B619-56563D1DDB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078" y="1948809"/>
            <a:ext cx="4712886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Viewing frustum - Wikiwand">
            <a:extLst>
              <a:ext uri="{FF2B5EF4-FFF2-40B4-BE49-F238E27FC236}">
                <a16:creationId xmlns:a16="http://schemas.microsoft.com/office/drawing/2014/main" id="{E9CDE695-805C-4F05-B994-8DF902921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038" y="1948809"/>
            <a:ext cx="419100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266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DFCCBDBF-16C7-473A-89C0-2468CA827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4710195E-8EBB-4AD3-8FB4-A696C440D6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E26F41-A2EF-4AEA-8BCA-46E629CBE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Projection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AF713-BF72-419E-B525-286BA3709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This transformation adjusts the coordinates of drawn objects based on the width and height of the </a:t>
            </a:r>
            <a:r>
              <a:rPr lang="en-US" sz="2100" dirty="0" err="1"/>
              <a:t>GLSurfaceView</a:t>
            </a:r>
            <a:r>
              <a:rPr lang="en-US" sz="2100" dirty="0"/>
              <a:t>  they are displayed 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A projection transformation can only be calculated when the </a:t>
            </a:r>
            <a:r>
              <a:rPr lang="en-US" sz="2100" dirty="0" err="1"/>
              <a:t>onSurfaceChanged</a:t>
            </a:r>
            <a:r>
              <a:rPr lang="en-US" sz="2100" dirty="0"/>
              <a:t>() method is called.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The data for a projection transformation is calculated in the </a:t>
            </a:r>
            <a:r>
              <a:rPr lang="en-US" sz="2100" dirty="0" err="1"/>
              <a:t>onSurfaceChanged</a:t>
            </a:r>
            <a:r>
              <a:rPr lang="en-US" sz="2100" dirty="0"/>
              <a:t>() method.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The  </a:t>
            </a:r>
            <a:r>
              <a:rPr lang="en-US" sz="2100" dirty="0" err="1"/>
              <a:t>Matrix.frustum</a:t>
            </a:r>
            <a:r>
              <a:rPr lang="en-US" sz="2100" dirty="0"/>
              <a:t>() method can be used to populate a projection transformation Matrix.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28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F88ED0AB-82E4-493C-A71B-F248E7BB6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D193A0C8-414C-4E9D-B23D-ED5A0BB975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262F44-D451-4DAB-BDFC-8C1C6017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7B89D2-0BE5-4E2D-8BEF-6406FBDCB73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648" t="31267" r="30842" b="40440"/>
          <a:stretch/>
        </p:blipFill>
        <p:spPr bwMode="auto">
          <a:xfrm>
            <a:off x="1189585" y="1887391"/>
            <a:ext cx="7591349" cy="29105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4793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D7EA9B21-49A8-40CF-BF78-DE01B0C5F2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55FF35F0-931F-4827-B958-68A878515F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F32E4A-CFB7-44EE-8883-782B37974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a Camera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89BEB-BC06-47E0-BF46-C6F679132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transformation adjusts the coordinates of drawn objects based on a virtual camera position.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camera view transformation can change dynamically based on the user's actions or the application’s function.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camera view transformation is calculated using the </a:t>
            </a:r>
            <a:r>
              <a:rPr lang="en-US" dirty="0" err="1"/>
              <a:t>Matrix.setLookAtM</a:t>
            </a:r>
            <a:r>
              <a:rPr lang="en-US" dirty="0"/>
              <a:t>() method and then combined with the previously calculated projection matrix.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063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0025A4BD-E573-4DE8-B517-994B3DEDE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B59542C9-14A2-4219-8142-47A7AB072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2C096D-A965-4225-BF6D-507D61DD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View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B899A9-CAA4-4283-A747-5025457B2407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643" t="44668" r="30838" b="34265"/>
          <a:stretch/>
        </p:blipFill>
        <p:spPr bwMode="auto">
          <a:xfrm>
            <a:off x="1180373" y="1898334"/>
            <a:ext cx="7592995" cy="216716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2926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F81EE162-31E5-4B42-B5D4-067099729D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80ED4FF9-4857-4BD3-AA36-B63F844BC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AFC80-2F7A-422D-B357-CEF8C6806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a Projection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C3B6-0A1E-4287-82BF-34E71B678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order to use the combined projection and camera view transformation matrix, the matrix variable must be added to the </a:t>
            </a:r>
            <a:r>
              <a:rPr lang="en-US" i="1" dirty="0"/>
              <a:t>vertex shader.</a:t>
            </a:r>
            <a:r>
              <a:rPr lang="en-US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draw() method is modified to accept the combined transformation matrix and apply it to the shape.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15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8114F2F5-98DA-42D5-9541-92212B329A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7" name="Picture 6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F9EACBBE-4CA7-4C06-A8A8-36E30B4B4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F7C68A-F7BF-4B6F-87E1-14A5E548B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Projection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9C98F-907A-4927-9C7C-1BF424ED6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3418-7694-4767-B560-C920F61C81C3}"/>
              </a:ext>
            </a:extLst>
          </p:cNvPr>
          <p:cNvPicPr/>
          <p:nvPr/>
        </p:nvPicPr>
        <p:blipFill rotWithShape="1">
          <a:blip r:embed="rId4"/>
          <a:srcRect l="27880" t="12976" r="38728" b="49155"/>
          <a:stretch/>
        </p:blipFill>
        <p:spPr bwMode="auto">
          <a:xfrm>
            <a:off x="902096" y="1881698"/>
            <a:ext cx="5253385" cy="33508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19634B-092A-4F69-968B-7A5942A03F3D}"/>
              </a:ext>
            </a:extLst>
          </p:cNvPr>
          <p:cNvPicPr/>
          <p:nvPr/>
        </p:nvPicPr>
        <p:blipFill rotWithShape="1">
          <a:blip r:embed="rId5"/>
          <a:srcRect l="27768" t="18505" r="35687" b="53626"/>
          <a:stretch/>
        </p:blipFill>
        <p:spPr bwMode="auto">
          <a:xfrm>
            <a:off x="6224830" y="1881698"/>
            <a:ext cx="5679148" cy="24358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4375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3DDA57B2-F7D7-446F-B65A-0966E1166B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187DF71E-1BC5-4D8F-A598-C5BCAEFB3A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649A3D-232F-4823-832C-23B8B61CB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062EA2-0B24-4028-B459-CC0FBE40AF0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510" t="57702" r="39595" b="11515"/>
          <a:stretch/>
        </p:blipFill>
        <p:spPr bwMode="auto">
          <a:xfrm>
            <a:off x="2992409" y="2312991"/>
            <a:ext cx="6015838" cy="31666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5071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5C6F3335-BB57-4CCA-A801-78DBF975E0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18" name="Picture 17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FEE432C1-06C9-42F9-95AE-10CBAB6D5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F05D4-DA68-4B7F-B1A6-643FFDB2F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A1BBF-7788-41BE-98F2-85410BA00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stands for Open Graphics Language for Embedded Systems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Developed by </a:t>
            </a:r>
            <a:r>
              <a:rPr lang="en-US" dirty="0" err="1"/>
              <a:t>Khronos</a:t>
            </a:r>
            <a:r>
              <a:rPr lang="en-US" dirty="0"/>
              <a:t> Group and released initially 28 July 2003.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Intended for embedded devices such as smartphones, consoles, appliances and vehicles.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GLES is available on smartphones with both IOS and Android 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OpenGL  ES APIs (application programming interface)  offer tools for rendering 2D and 3D</a:t>
            </a:r>
            <a:r>
              <a:rPr lang="en-US" dirty="0">
                <a:hlinkClick r:id="rId4" tooltip="3D computer graphic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dirty="0"/>
              <a:t>graphics.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413E4-C16E-4867-BD9B-E00377DFC3DE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63"/>
          <a:stretch/>
        </p:blipFill>
        <p:spPr bwMode="auto">
          <a:xfrm>
            <a:off x="6096000" y="193025"/>
            <a:ext cx="3854116" cy="15443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604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169CFB4D-2F4C-4A1F-902E-B324CD29BF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1ED62846-05C6-4CF0-B930-BC0351B31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8130F1-57ED-458E-9C51-AD4C0661C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Motion and Touch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4330F-C2CE-4383-9B4B-84A799121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provides additional capabilities for moving and transforming drawn objects in three dimensions.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 Implementing  a </a:t>
            </a:r>
            <a:r>
              <a:rPr lang="en-US" dirty="0" err="1"/>
              <a:t>onTouchEvent</a:t>
            </a:r>
            <a:r>
              <a:rPr lang="en-US" dirty="0"/>
              <a:t>() to listen for touch events.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79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EC0EFF92-DE76-43F8-A4DB-6B6D2742DD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2495F74D-1540-4E55-B2E8-8012DA1FA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83A15A-CA59-4A38-8124-61F186362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754EB-4FB5-4B10-A650-BDB508A28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Thank you for your attention!</a:t>
            </a:r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4566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A5D6C523-CC3A-4677-8A64-685185A69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8A90A250-0FC9-4FDB-99E8-7766D6859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8583B9-3926-4088-8F90-D8E1712A0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Differences between OpenGL and GLES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FD3AB-9DDA-47F9-9CF0-2E10DCC7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 is a subset of OpenGL.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GLES contains the base essentials of OpenGL API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GLES is created so that it can be implemented on devices with simpler, cheaper hardware and low power to run on batteries.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dirty="0"/>
              <a:t>A significant difference between OpenGL and OpenGL ES is that OpenGL ES removed the need to bracket OpenGL library calls with </a:t>
            </a:r>
            <a:r>
              <a:rPr lang="en-US" altLang="en-US" i="1" dirty="0" err="1"/>
              <a:t>glBegin</a:t>
            </a:r>
            <a:r>
              <a:rPr lang="en-US" altLang="en-US" i="1" dirty="0"/>
              <a:t> </a:t>
            </a:r>
            <a:r>
              <a:rPr lang="en-US" altLang="en-US" dirty="0"/>
              <a:t>and </a:t>
            </a:r>
            <a:r>
              <a:rPr lang="en-US" altLang="en-US" i="1" dirty="0" err="1"/>
              <a:t>glEnd</a:t>
            </a:r>
            <a:r>
              <a:rPr lang="en-US" alt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6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E3772549-B8EB-45F0-AC4C-21A197D37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5" name="Picture 4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A38093DD-0109-4016-8B2D-C84C1FF1F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01A806-E054-4330-B428-5212CE4E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GLES</a:t>
            </a:r>
          </a:p>
        </p:txBody>
      </p:sp>
      <p:pic>
        <p:nvPicPr>
          <p:cNvPr id="3078" name="Picture 6" descr="Didn't they say that S1 jacket is permanent : PUBGMobile">
            <a:extLst>
              <a:ext uri="{FF2B5EF4-FFF2-40B4-BE49-F238E27FC236}">
                <a16:creationId xmlns:a16="http://schemas.microsoft.com/office/drawing/2014/main" id="{258D3A21-D2D1-42CE-BACD-6218DC9C6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723" y="1950053"/>
            <a:ext cx="5266195" cy="2962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C87FE-7C1E-4B66-986F-59183E97F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2" descr="Triangles in a Sphere">
            <a:extLst>
              <a:ext uri="{FF2B5EF4-FFF2-40B4-BE49-F238E27FC236}">
                <a16:creationId xmlns:a16="http://schemas.microsoft.com/office/drawing/2014/main" id="{A8D300FF-156E-46F8-B6C3-3836BA3C6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73" y="2554339"/>
            <a:ext cx="57150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405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9D488110-F870-4ACF-944E-DE52D7110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72AE98D6-0B0A-4797-8B52-FDF904A8B7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215391-FF79-428E-8A9A-C78875D00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GLES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30B6C-DF3A-4388-8B05-6BF15ECBF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1.0 and 1.1 were the first portable mobile graphics APIs.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2.0 exposed programmable shaders. It remains a prevalent API today, and still is the most widely available 3D graphics API and remains a solid choice to target the widest range of devices in the market.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3.0 - Enhanced Graphics and included multiple render targets, additional texturing capabilities, uniform buffers, instancing and transform feedback.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3.1 - Brought Compute to Mobile Graphics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3.2 - Added additional functionality based on the Android Extension Pack  which brought the mobile API's functionality closer to OpenGL.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61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1A6AAA19-CDF2-4911-A6B7-1D52F2FC83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8140FE2A-CDA3-435A-9679-365134E6C3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5CD4AE-5D84-4C19-BD54-DF62D8F95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Pipeline</a:t>
            </a:r>
          </a:p>
        </p:txBody>
      </p:sp>
      <p:pic>
        <p:nvPicPr>
          <p:cNvPr id="9" name="Content Placeholder 8" descr="A picture containing stove&#10;&#10;Description automatically generated">
            <a:extLst>
              <a:ext uri="{FF2B5EF4-FFF2-40B4-BE49-F238E27FC236}">
                <a16:creationId xmlns:a16="http://schemas.microsoft.com/office/drawing/2014/main" id="{5A0F4503-6EAF-46D1-9643-80EABA268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708" y="2126196"/>
            <a:ext cx="9916909" cy="3724795"/>
          </a:xfrm>
        </p:spPr>
      </p:pic>
    </p:spTree>
    <p:extLst>
      <p:ext uri="{BB962C8B-B14F-4D97-AF65-F5344CB8AC3E}">
        <p14:creationId xmlns:p14="http://schemas.microsoft.com/office/powerpoint/2010/main" val="2083500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ACCEDA86-898C-41C1-A0D9-3B2DA43856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4" name="Picture 3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9FD9D4C8-2492-4D8E-996A-0A0647E79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C5C0A0-E5BC-4E81-A98C-F6A63C358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28548"/>
            <a:ext cx="10058400" cy="1450757"/>
          </a:xfrm>
        </p:spPr>
        <p:txBody>
          <a:bodyPr/>
          <a:lstStyle/>
          <a:p>
            <a:r>
              <a:rPr lang="en-US" dirty="0"/>
              <a:t>Surface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784E8-84E8-4F99-B339-DC7254DCA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Apps that use OpenGL ES have activities just like other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OpenGL ES uses </a:t>
            </a:r>
            <a:r>
              <a:rPr lang="en-US" dirty="0" err="1"/>
              <a:t>GLSurfaceView</a:t>
            </a:r>
            <a:r>
              <a:rPr lang="en-US" dirty="0"/>
              <a:t> as well as </a:t>
            </a:r>
            <a:r>
              <a:rPr lang="en-US" dirty="0" err="1"/>
              <a:t>TextView</a:t>
            </a:r>
            <a:r>
              <a:rPr lang="en-US" dirty="0"/>
              <a:t>, Button and </a:t>
            </a:r>
            <a:r>
              <a:rPr lang="en-US" dirty="0" err="1"/>
              <a:t>ListView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GLSurfaceView</a:t>
            </a:r>
            <a:r>
              <a:rPr lang="en-US" dirty="0"/>
              <a:t> is a specialized view where you can draw OpenGL ES graphics.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32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ccessory, umbrella, kite&#10;&#10;Description automatically generated">
            <a:extLst>
              <a:ext uri="{FF2B5EF4-FFF2-40B4-BE49-F238E27FC236}">
                <a16:creationId xmlns:a16="http://schemas.microsoft.com/office/drawing/2014/main" id="{05891DFD-AA9A-42DF-8F57-840F5B6501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"/>
          <a:stretch/>
        </p:blipFill>
        <p:spPr>
          <a:xfrm>
            <a:off x="7293940" y="3955237"/>
            <a:ext cx="4898060" cy="2449675"/>
          </a:xfrm>
          <a:prstGeom prst="rect">
            <a:avLst/>
          </a:prstGeom>
        </p:spPr>
      </p:pic>
      <p:pic>
        <p:nvPicPr>
          <p:cNvPr id="6" name="Picture 5" descr="A picture containing accessory, umbrella&#10;&#10;Description automatically generated">
            <a:extLst>
              <a:ext uri="{FF2B5EF4-FFF2-40B4-BE49-F238E27FC236}">
                <a16:creationId xmlns:a16="http://schemas.microsoft.com/office/drawing/2014/main" id="{A6A865D2-7142-4A64-900E-8FC92AE99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58268" cy="17428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AD0A3F-1518-4753-B08F-03DB8EF06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View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E9706A-032D-44F8-996E-D932FDCBE89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l="27649" t="44242" r="42725" b="28741"/>
          <a:stretch/>
        </p:blipFill>
        <p:spPr bwMode="auto">
          <a:xfrm>
            <a:off x="1174989" y="1899421"/>
            <a:ext cx="5418003" cy="27792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EF0810-8845-4580-A195-31E8874C1E8D}"/>
              </a:ext>
            </a:extLst>
          </p:cNvPr>
          <p:cNvPicPr/>
          <p:nvPr/>
        </p:nvPicPr>
        <p:blipFill rotWithShape="1">
          <a:blip r:embed="rId5"/>
          <a:srcRect l="27772" t="21270" r="40874" b="42139"/>
          <a:stretch/>
        </p:blipFill>
        <p:spPr bwMode="auto">
          <a:xfrm>
            <a:off x="6669904" y="1899421"/>
            <a:ext cx="5042517" cy="33102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1222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AnalogousFromRegular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27B821"/>
      </a:accent1>
      <a:accent2>
        <a:srgbClr val="5DB414"/>
      </a:accent2>
      <a:accent3>
        <a:srgbClr val="98A91E"/>
      </a:accent3>
      <a:accent4>
        <a:srgbClr val="CF9917"/>
      </a:accent4>
      <a:accent5>
        <a:srgbClr val="E76029"/>
      </a:accent5>
      <a:accent6>
        <a:srgbClr val="D5172F"/>
      </a:accent6>
      <a:hlink>
        <a:srgbClr val="BD49C2"/>
      </a:hlink>
      <a:folHlink>
        <a:srgbClr val="7F7F7F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AnalogousFromRegularSeedLeftStep">
    <a:dk1>
      <a:srgbClr val="000000"/>
    </a:dk1>
    <a:lt1>
      <a:srgbClr val="FFFFFF"/>
    </a:lt1>
    <a:dk2>
      <a:srgbClr val="412D24"/>
    </a:dk2>
    <a:lt2>
      <a:srgbClr val="E8E2E8"/>
    </a:lt2>
    <a:accent1>
      <a:srgbClr val="27B821"/>
    </a:accent1>
    <a:accent2>
      <a:srgbClr val="5DB414"/>
    </a:accent2>
    <a:accent3>
      <a:srgbClr val="98A91E"/>
    </a:accent3>
    <a:accent4>
      <a:srgbClr val="CF9917"/>
    </a:accent4>
    <a:accent5>
      <a:srgbClr val="E76029"/>
    </a:accent5>
    <a:accent6>
      <a:srgbClr val="D5172F"/>
    </a:accent6>
    <a:hlink>
      <a:srgbClr val="BD49C2"/>
    </a:hlink>
    <a:folHlink>
      <a:srgbClr val="7F7F7F"/>
    </a:folHlink>
  </a:clrScheme>
</a:themeOverride>
</file>

<file path=ppt/theme/themeOverride2.xml><?xml version="1.0" encoding="utf-8"?>
<a:themeOverride xmlns:a="http://schemas.openxmlformats.org/drawingml/2006/main">
  <a:clrScheme name="AnalogousFromRegularSeedLeftStep">
    <a:dk1>
      <a:srgbClr val="000000"/>
    </a:dk1>
    <a:lt1>
      <a:srgbClr val="FFFFFF"/>
    </a:lt1>
    <a:dk2>
      <a:srgbClr val="412D24"/>
    </a:dk2>
    <a:lt2>
      <a:srgbClr val="E8E2E8"/>
    </a:lt2>
    <a:accent1>
      <a:srgbClr val="27B821"/>
    </a:accent1>
    <a:accent2>
      <a:srgbClr val="5DB414"/>
    </a:accent2>
    <a:accent3>
      <a:srgbClr val="98A91E"/>
    </a:accent3>
    <a:accent4>
      <a:srgbClr val="CF9917"/>
    </a:accent4>
    <a:accent5>
      <a:srgbClr val="E76029"/>
    </a:accent5>
    <a:accent6>
      <a:srgbClr val="D5172F"/>
    </a:accent6>
    <a:hlink>
      <a:srgbClr val="BD49C2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3662</TotalTime>
  <Words>834</Words>
  <Application>Microsoft Office PowerPoint</Application>
  <PresentationFormat>Widescreen</PresentationFormat>
  <Paragraphs>82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Sagona Book</vt:lpstr>
      <vt:lpstr>Sagona ExtraLight</vt:lpstr>
      <vt:lpstr>RetrospectVTI</vt:lpstr>
      <vt:lpstr>Graphics: OpenGL ES</vt:lpstr>
      <vt:lpstr>Layout</vt:lpstr>
      <vt:lpstr>Introduction</vt:lpstr>
      <vt:lpstr> Differences between OpenGL and GLES</vt:lpstr>
      <vt:lpstr>Applications of GLES</vt:lpstr>
      <vt:lpstr>GLES Versions</vt:lpstr>
      <vt:lpstr>Graphics Pipeline</vt:lpstr>
      <vt:lpstr>Surface View</vt:lpstr>
      <vt:lpstr>Surface View Code</vt:lpstr>
      <vt:lpstr>Renderer Class</vt:lpstr>
      <vt:lpstr>Renderer Class Code</vt:lpstr>
      <vt:lpstr>Defining Shapes</vt:lpstr>
      <vt:lpstr>Defining a Triangle Code</vt:lpstr>
      <vt:lpstr>Shaders</vt:lpstr>
      <vt:lpstr>Shaders Code</vt:lpstr>
      <vt:lpstr>Shaders Code</vt:lpstr>
      <vt:lpstr>Drawing the Shapes</vt:lpstr>
      <vt:lpstr>Draw() Code</vt:lpstr>
      <vt:lpstr>Result</vt:lpstr>
      <vt:lpstr>Mapping</vt:lpstr>
      <vt:lpstr>Projection and Camera View</vt:lpstr>
      <vt:lpstr>Projection and Camera View</vt:lpstr>
      <vt:lpstr>Defining a Projection</vt:lpstr>
      <vt:lpstr>Projection Code</vt:lpstr>
      <vt:lpstr>Define a Camera View</vt:lpstr>
      <vt:lpstr>Camera View Code</vt:lpstr>
      <vt:lpstr>Applying a Projection</vt:lpstr>
      <vt:lpstr>Applying Projection Code</vt:lpstr>
      <vt:lpstr>Result</vt:lpstr>
      <vt:lpstr>Motion and Touch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Graphics: OpenGL ES</dc:title>
  <dc:creator>Luke Scicluna</dc:creator>
  <cp:lastModifiedBy>Luke Scicluna</cp:lastModifiedBy>
  <cp:revision>66</cp:revision>
  <dcterms:created xsi:type="dcterms:W3CDTF">2020-06-20T15:12:28Z</dcterms:created>
  <dcterms:modified xsi:type="dcterms:W3CDTF">2020-06-25T19:41:08Z</dcterms:modified>
</cp:coreProperties>
</file>